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"/>
  </p:notesMasterIdLst>
  <p:sldIdLst>
    <p:sldId id="256" r:id="rId2"/>
    <p:sldId id="257" r:id="rId3"/>
    <p:sldId id="260" r:id="rId4"/>
    <p:sldId id="262" r:id="rId5"/>
    <p:sldId id="259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84487"/>
  </p:normalViewPr>
  <p:slideViewPr>
    <p:cSldViewPr snapToGrid="0" snapToObjects="1">
      <p:cViewPr varScale="1">
        <p:scale>
          <a:sx n="110" d="100"/>
          <a:sy n="110" d="100"/>
        </p:scale>
        <p:origin x="117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502FD4-BE7E-684E-9AD1-16630D351ACD}" type="datetimeFigureOut">
              <a:rPr lang="en-US" smtClean="0"/>
              <a:t>8/21/20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810004-C775-E645-B630-A947053ED9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8194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tooth_growth</a:t>
            </a:r>
            <a:r>
              <a:rPr lang="en-US" dirty="0"/>
              <a:t> &lt;- </a:t>
            </a:r>
            <a:r>
              <a:rPr lang="en-US" dirty="0" err="1"/>
              <a:t>read.table</a:t>
            </a:r>
            <a:r>
              <a:rPr lang="en-US" dirty="0"/>
              <a:t>("</a:t>
            </a:r>
            <a:r>
              <a:rPr lang="en-US" dirty="0" err="1"/>
              <a:t>tooth_growth.txt</a:t>
            </a:r>
            <a:r>
              <a:rPr lang="en-US" dirty="0"/>
              <a:t>", header = TRUE)</a:t>
            </a:r>
          </a:p>
          <a:p>
            <a:r>
              <a:rPr lang="en-US" dirty="0" err="1"/>
              <a:t>tooth_growth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tooth_growth_summary</a:t>
            </a:r>
            <a:r>
              <a:rPr lang="en-US" dirty="0"/>
              <a:t> &lt;- gather(</a:t>
            </a:r>
            <a:r>
              <a:rPr lang="en-US" dirty="0" err="1"/>
              <a:t>tooth_growth</a:t>
            </a:r>
            <a:r>
              <a:rPr lang="en-US" dirty="0"/>
              <a:t>, 'dose', '</a:t>
            </a:r>
            <a:r>
              <a:rPr lang="en-US" dirty="0" err="1"/>
              <a:t>len</a:t>
            </a:r>
            <a:r>
              <a:rPr lang="en-US" dirty="0"/>
              <a:t>', -</a:t>
            </a:r>
            <a:r>
              <a:rPr lang="en-US" dirty="0" err="1"/>
              <a:t>supp</a:t>
            </a:r>
            <a:r>
              <a:rPr lang="en-US" dirty="0"/>
              <a:t>)</a:t>
            </a:r>
          </a:p>
          <a:p>
            <a:r>
              <a:rPr lang="en-US" dirty="0" err="1"/>
              <a:t>tooth_growth_summary</a:t>
            </a:r>
            <a:r>
              <a:rPr lang="en-US" dirty="0"/>
              <a:t> &lt;- </a:t>
            </a:r>
            <a:r>
              <a:rPr lang="en-US" dirty="0" err="1"/>
              <a:t>pivot_longer</a:t>
            </a:r>
            <a:r>
              <a:rPr lang="en-US" dirty="0"/>
              <a:t>(</a:t>
            </a:r>
            <a:r>
              <a:rPr lang="en-US" dirty="0" err="1"/>
              <a:t>tooth_growth</a:t>
            </a:r>
            <a:r>
              <a:rPr lang="en-US" dirty="0"/>
              <a:t>, cols = </a:t>
            </a:r>
            <a:r>
              <a:rPr lang="en-US" dirty="0" err="1"/>
              <a:t>starts_with</a:t>
            </a:r>
            <a:r>
              <a:rPr lang="en-US" dirty="0"/>
              <a:t>("dose"), </a:t>
            </a:r>
            <a:r>
              <a:rPr lang="en-US" dirty="0" err="1"/>
              <a:t>names_to</a:t>
            </a:r>
            <a:r>
              <a:rPr lang="en-US" dirty="0"/>
              <a:t> = "dose", </a:t>
            </a:r>
            <a:r>
              <a:rPr lang="en-US" dirty="0" err="1"/>
              <a:t>values_to</a:t>
            </a:r>
            <a:r>
              <a:rPr lang="en-US" dirty="0"/>
              <a:t> = "</a:t>
            </a:r>
            <a:r>
              <a:rPr lang="en-US" dirty="0" err="1"/>
              <a:t>len</a:t>
            </a:r>
            <a:r>
              <a:rPr lang="en-US" dirty="0"/>
              <a:t>")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810004-C775-E645-B630-A947053ED98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2596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tg_summary</a:t>
            </a:r>
            <a:r>
              <a:rPr lang="en-US" dirty="0"/>
              <a:t> &lt;- </a:t>
            </a:r>
            <a:r>
              <a:rPr lang="en-US" dirty="0" err="1"/>
              <a:t>read.table</a:t>
            </a:r>
            <a:r>
              <a:rPr lang="en-US" dirty="0"/>
              <a:t>("</a:t>
            </a:r>
            <a:r>
              <a:rPr lang="en-US" dirty="0" err="1"/>
              <a:t>tooth_growth_summary.txt</a:t>
            </a:r>
            <a:r>
              <a:rPr lang="en-US" dirty="0"/>
              <a:t>", header = TRUE)</a:t>
            </a:r>
          </a:p>
          <a:p>
            <a:r>
              <a:rPr lang="en-US" dirty="0" err="1"/>
              <a:t>tg_summary$dose</a:t>
            </a:r>
            <a:r>
              <a:rPr lang="en-US" dirty="0"/>
              <a:t> &lt;- factor(</a:t>
            </a:r>
            <a:r>
              <a:rPr lang="en-US" dirty="0" err="1"/>
              <a:t>tg_summary$dose</a:t>
            </a:r>
            <a:r>
              <a:rPr lang="en-US" dirty="0"/>
              <a:t>)</a:t>
            </a:r>
          </a:p>
          <a:p>
            <a:r>
              <a:rPr lang="en-US" dirty="0" err="1"/>
              <a:t>tg_summary</a:t>
            </a:r>
            <a:endParaRPr lang="en-US" dirty="0"/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g &lt;-  </a:t>
            </a:r>
            <a:r>
              <a:rPr lang="en-US" dirty="0" err="1"/>
              <a:t>ggplot</a:t>
            </a:r>
            <a:r>
              <a:rPr lang="en-US" dirty="0"/>
              <a:t>(</a:t>
            </a:r>
            <a:r>
              <a:rPr lang="en-US" dirty="0" err="1"/>
              <a:t>tg_summary</a:t>
            </a:r>
            <a:r>
              <a:rPr lang="en-US" dirty="0"/>
              <a:t>) + </a:t>
            </a:r>
            <a:r>
              <a:rPr lang="en-US" dirty="0" err="1"/>
              <a:t>aes</a:t>
            </a:r>
            <a:r>
              <a:rPr lang="en-US" dirty="0"/>
              <a:t>(x = dose, y = </a:t>
            </a:r>
            <a:r>
              <a:rPr lang="en-US" dirty="0" err="1"/>
              <a:t>len</a:t>
            </a:r>
            <a:r>
              <a:rPr lang="en-US" dirty="0"/>
              <a:t>, color = </a:t>
            </a:r>
            <a:r>
              <a:rPr lang="en-US" dirty="0" err="1"/>
              <a:t>supp</a:t>
            </a:r>
            <a:r>
              <a:rPr lang="en-US" dirty="0"/>
              <a:t>) + </a:t>
            </a:r>
            <a:r>
              <a:rPr lang="en-US" dirty="0" err="1"/>
              <a:t>geom_point</a:t>
            </a:r>
            <a:r>
              <a:rPr lang="en-US" dirty="0"/>
              <a:t>() + </a:t>
            </a:r>
            <a:r>
              <a:rPr lang="en-US" dirty="0" err="1"/>
              <a:t>geom_line</a:t>
            </a:r>
            <a:r>
              <a:rPr lang="en-US" dirty="0"/>
              <a:t>(</a:t>
            </a:r>
            <a:r>
              <a:rPr lang="en-US" dirty="0" err="1"/>
              <a:t>aes</a:t>
            </a:r>
            <a:r>
              <a:rPr lang="en-US" dirty="0"/>
              <a:t>(group = </a:t>
            </a:r>
            <a:r>
              <a:rPr lang="en-US" dirty="0" err="1"/>
              <a:t>supp</a:t>
            </a:r>
            <a:r>
              <a:rPr lang="en-US" dirty="0"/>
              <a:t>))</a:t>
            </a:r>
          </a:p>
          <a:p>
            <a:endParaRPr lang="en-US" dirty="0"/>
          </a:p>
          <a:p>
            <a:r>
              <a:rPr lang="en-US" dirty="0"/>
              <a:t># draw a bar plot with one </a:t>
            </a:r>
            <a:r>
              <a:rPr lang="en-US" dirty="0" err="1"/>
              <a:t>standar</a:t>
            </a:r>
            <a:r>
              <a:rPr lang="en-US" dirty="0"/>
              <a:t> error bar</a:t>
            </a:r>
          </a:p>
          <a:p>
            <a:r>
              <a:rPr lang="en-US" dirty="0" err="1"/>
              <a:t>ggplot</a:t>
            </a:r>
            <a:r>
              <a:rPr lang="en-US" dirty="0"/>
              <a:t>(</a:t>
            </a:r>
            <a:r>
              <a:rPr lang="en-US" dirty="0" err="1"/>
              <a:t>tg_summary</a:t>
            </a:r>
            <a:r>
              <a:rPr lang="en-US" dirty="0"/>
              <a:t>, </a:t>
            </a:r>
            <a:r>
              <a:rPr lang="en-US" dirty="0" err="1"/>
              <a:t>aes</a:t>
            </a:r>
            <a:r>
              <a:rPr lang="en-US" dirty="0"/>
              <a:t>(x=dose, y=</a:t>
            </a:r>
            <a:r>
              <a:rPr lang="en-US" dirty="0" err="1"/>
              <a:t>len</a:t>
            </a:r>
            <a:r>
              <a:rPr lang="en-US" dirty="0"/>
              <a:t>, fill=</a:t>
            </a:r>
            <a:r>
              <a:rPr lang="en-US" dirty="0" err="1"/>
              <a:t>supp</a:t>
            </a:r>
            <a:r>
              <a:rPr lang="en-US" dirty="0"/>
              <a:t>)) + </a:t>
            </a:r>
          </a:p>
          <a:p>
            <a:r>
              <a:rPr lang="en-US" dirty="0"/>
              <a:t>  </a:t>
            </a:r>
            <a:r>
              <a:rPr lang="en-US" dirty="0" err="1"/>
              <a:t>geom_bar</a:t>
            </a:r>
            <a:r>
              <a:rPr lang="en-US" dirty="0"/>
              <a:t>(stat="identity", color="black", position=</a:t>
            </a:r>
            <a:r>
              <a:rPr lang="en-US" dirty="0" err="1"/>
              <a:t>position_dodge</a:t>
            </a:r>
            <a:r>
              <a:rPr lang="en-US" dirty="0"/>
              <a:t>()) +</a:t>
            </a:r>
          </a:p>
          <a:p>
            <a:r>
              <a:rPr lang="en-US" dirty="0"/>
              <a:t>  </a:t>
            </a:r>
            <a:r>
              <a:rPr lang="en-US" dirty="0" err="1"/>
              <a:t>geom_errorbar</a:t>
            </a:r>
            <a:r>
              <a:rPr lang="en-US" dirty="0"/>
              <a:t>(</a:t>
            </a:r>
            <a:r>
              <a:rPr lang="en-US" dirty="0" err="1"/>
              <a:t>aes</a:t>
            </a:r>
            <a:r>
              <a:rPr lang="en-US" dirty="0"/>
              <a:t>(</a:t>
            </a:r>
            <a:r>
              <a:rPr lang="en-US" dirty="0" err="1"/>
              <a:t>ymin</a:t>
            </a:r>
            <a:r>
              <a:rPr lang="en-US" dirty="0"/>
              <a:t>=</a:t>
            </a:r>
            <a:r>
              <a:rPr lang="en-US" dirty="0" err="1"/>
              <a:t>len-sd</a:t>
            </a:r>
            <a:r>
              <a:rPr lang="en-US" dirty="0"/>
              <a:t>, </a:t>
            </a:r>
            <a:r>
              <a:rPr lang="en-US" dirty="0" err="1"/>
              <a:t>ymax</a:t>
            </a:r>
            <a:r>
              <a:rPr lang="en-US" dirty="0"/>
              <a:t>=</a:t>
            </a:r>
            <a:r>
              <a:rPr lang="en-US" dirty="0" err="1"/>
              <a:t>len+sd</a:t>
            </a:r>
            <a:r>
              <a:rPr lang="en-US" dirty="0"/>
              <a:t>), width=.2, position=</a:t>
            </a:r>
            <a:r>
              <a:rPr lang="en-US" dirty="0" err="1"/>
              <a:t>position_dodge</a:t>
            </a:r>
            <a:r>
              <a:rPr lang="en-US" dirty="0"/>
              <a:t>(.9))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810004-C775-E645-B630-A947053ED98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3810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4B9A4-FA34-AD4D-9D1E-34209FDA35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54E9789-64AC-7F4E-88AA-04DE387660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6288B0-8F68-2148-B7D0-EB4B2D824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52A36-8EAA-CB4D-B36D-BAFDED199F86}" type="datetimeFigureOut">
              <a:rPr lang="en-US" smtClean="0"/>
              <a:t>8/21/20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937BBB-D1F3-654C-862D-4FC4EA08B4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A02EF8-5A6C-974C-B218-B53C27B19E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2FD489-7874-0842-992D-04CCC5B96D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2964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C982FA-8371-FD4D-83F6-9EE6D262D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62B87A8-77E9-5045-80B2-E12AE6ED87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073B94-A0BD-4E43-84B4-F191415EA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52A36-8EAA-CB4D-B36D-BAFDED199F86}" type="datetimeFigureOut">
              <a:rPr lang="en-US" smtClean="0"/>
              <a:t>8/21/20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F17AF3-4B89-9C43-99C1-7A0B2ED5C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015152-42CE-4745-92EA-ED07736A19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2FD489-7874-0842-992D-04CCC5B96D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7932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90D4D72-2D9C-5043-B6D1-93957449C9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BE1FCBD-0AD0-FB41-A857-DD2E3AFFA3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D0FBF3-9530-CF4A-8CB7-FA9ADBDD36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52A36-8EAA-CB4D-B36D-BAFDED199F86}" type="datetimeFigureOut">
              <a:rPr lang="en-US" smtClean="0"/>
              <a:t>8/21/20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824BCB-B09D-8D49-B9EE-5417292C1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0DB323-EC87-154B-86C0-DBA72ACAC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2FD489-7874-0842-992D-04CCC5B96D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5891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9BB5C7-12A7-7743-B43C-67F6434EE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505" y="153370"/>
            <a:ext cx="11704320" cy="780282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6425FC-7D7E-B74A-9A3F-61F379C5EB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2505" y="1094104"/>
            <a:ext cx="11704320" cy="494093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A01669-75E2-214F-89A2-A64E504763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52A36-8EAA-CB4D-B36D-BAFDED199F86}" type="datetimeFigureOut">
              <a:rPr lang="en-US" smtClean="0"/>
              <a:t>8/21/20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98703E-E03C-E845-87F6-11311F2E15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07BFB1-1C63-3E41-BF6B-6DAA3FD8D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2FD489-7874-0842-992D-04CCC5B96D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6766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AE8F09-9044-3F47-B487-DA335C3162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E6B1D5-6D59-1845-BC66-9D70EAD4FC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A75134-C326-BB43-8328-8F3444B582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52A36-8EAA-CB4D-B36D-BAFDED199F86}" type="datetimeFigureOut">
              <a:rPr lang="en-US" smtClean="0"/>
              <a:t>8/21/20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3B1FB0-58B3-5349-BFA0-DB05761D2E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21F19A-DDD8-704A-B126-6814F6D4B0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2FD489-7874-0842-992D-04CCC5B96D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3803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04D77-E0C7-E04E-A557-2D441FBE06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A5484D-B466-9841-BD48-22088C21A2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C3227E-3104-304B-9950-03B0A7C8BF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3E752E-91FD-0144-B806-268B98D255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52A36-8EAA-CB4D-B36D-BAFDED199F86}" type="datetimeFigureOut">
              <a:rPr lang="en-US" smtClean="0"/>
              <a:t>8/21/20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4A08AD-B1B6-E341-B154-467E950ED6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DF312A-24BA-B54D-9404-1EB6E02BA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2FD489-7874-0842-992D-04CCC5B96D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4788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8A8E7B-6E63-D048-9AD9-7F6A20FE56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E36E0E-47B3-1F48-8805-3845A1322D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D7764B-596F-BD48-A3A5-81C6E461FD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222D26-4A6E-FF46-805F-F60C05EAFB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1993E05-1372-B949-8E14-C41E603DF66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EFF115E-3B8B-5545-859D-F2997111BD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52A36-8EAA-CB4D-B36D-BAFDED199F86}" type="datetimeFigureOut">
              <a:rPr lang="en-US" smtClean="0"/>
              <a:t>8/21/20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1728B0B-019E-C540-8D40-2678DFA686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8322F8-789D-C64F-A5B8-282A59DCC0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2FD489-7874-0842-992D-04CCC5B96D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2136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91CE36-5968-454E-9335-390D4832F3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F3BCB49-5BD2-634B-93E2-CD8050D991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52A36-8EAA-CB4D-B36D-BAFDED199F86}" type="datetimeFigureOut">
              <a:rPr lang="en-US" smtClean="0"/>
              <a:t>8/21/20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42B8A3-4E11-B345-9517-0768186072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3D8FE8-9934-3048-9766-97798841BB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2FD489-7874-0842-992D-04CCC5B96D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558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D7F7619-5BF9-F24D-906A-EC24C11E05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52A36-8EAA-CB4D-B36D-BAFDED199F86}" type="datetimeFigureOut">
              <a:rPr lang="en-US" smtClean="0"/>
              <a:t>8/21/20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E0DEE8D-8FD8-E64A-9EA7-643603FF47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0DD0C0-2692-6849-B8F5-F0AD2A550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2FD489-7874-0842-992D-04CCC5B96D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3249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D9AAE1-61F2-1B40-AD08-BFAAC29B7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5C95DA-ADC1-F042-BA60-6A02375301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CF34C9-E59B-C746-9015-015862BEC2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EE4837-8882-5748-BB69-5DB9D8351C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52A36-8EAA-CB4D-B36D-BAFDED199F86}" type="datetimeFigureOut">
              <a:rPr lang="en-US" smtClean="0"/>
              <a:t>8/21/20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71DFE1-F2CE-CB43-9DBB-6636446934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A39B74-AD1D-6348-8D44-14BC3D82ED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2FD489-7874-0842-992D-04CCC5B96D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5815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49C68-8197-A54D-A3D7-0688B5180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BE32A03-4593-8B45-8D62-F0B8F254A8D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C55472-D931-0043-BE2D-25B5A09398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EB931C-0972-E546-9842-F4FE610091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52A36-8EAA-CB4D-B36D-BAFDED199F86}" type="datetimeFigureOut">
              <a:rPr lang="en-US" smtClean="0"/>
              <a:t>8/21/20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D9AC03-A851-8341-82AE-3BE65DC04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E98252-0632-6945-9046-6BDDBE88D3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2FD489-7874-0842-992D-04CCC5B96D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937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121E76D-B693-1B41-ADB5-C9A004256D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424220-B83B-F34E-9C3A-D711FDFE5A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8F536C-B90F-5443-896D-4FE600D266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F52A36-8EAA-CB4D-B36D-BAFDED199F86}" type="datetimeFigureOut">
              <a:rPr lang="en-US" smtClean="0"/>
              <a:t>8/21/20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DAA52E-1EBE-1041-A8D0-5804A47142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3B2026-8A96-9C47-99D6-638770C387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2FD489-7874-0842-992D-04CCC5B96D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6979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tiff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tiff"/><Relationship Id="rId4" Type="http://schemas.openxmlformats.org/officeDocument/2006/relationships/image" Target="../media/image9.tif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754785-1919-8249-B4E2-5F6F7ADD66B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GCB533 Session 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EE8E86E-9BC8-C44A-8965-BBD2FB83310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Interactive exercise</a:t>
            </a:r>
          </a:p>
          <a:p>
            <a:r>
              <a:rPr lang="en-US" dirty="0"/>
              <a:t>Binglan Li (Ritchie Lab)</a:t>
            </a:r>
          </a:p>
          <a:p>
            <a:r>
              <a:rPr lang="en-US" dirty="0"/>
              <a:t>8/21/2020</a:t>
            </a:r>
          </a:p>
        </p:txBody>
      </p:sp>
    </p:spTree>
    <p:extLst>
      <p:ext uri="{BB962C8B-B14F-4D97-AF65-F5344CB8AC3E}">
        <p14:creationId xmlns:p14="http://schemas.microsoft.com/office/powerpoint/2010/main" val="12613955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7B867-2008-D04E-AB42-114E56BDA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17-20:  Loading and Organize Data in 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563C59-1460-5248-A0BD-F35963F3D9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2505" y="933652"/>
            <a:ext cx="7536263" cy="5908580"/>
          </a:xfrm>
        </p:spPr>
        <p:txBody>
          <a:bodyPr>
            <a:normAutofit/>
          </a:bodyPr>
          <a:lstStyle/>
          <a:p>
            <a:r>
              <a:rPr lang="en-US" sz="1800" dirty="0"/>
              <a:t>Quests</a:t>
            </a:r>
          </a:p>
          <a:p>
            <a:pPr lvl="1"/>
            <a:r>
              <a:rPr lang="en-US" sz="1800" dirty="0"/>
              <a:t>Load libraries – </a:t>
            </a:r>
            <a:r>
              <a:rPr lang="en-US" sz="1800" i="1" dirty="0"/>
              <a:t>ggplot2</a:t>
            </a:r>
            <a:r>
              <a:rPr lang="en-US" sz="1800" dirty="0"/>
              <a:t> and </a:t>
            </a:r>
            <a:r>
              <a:rPr lang="en-US" sz="1800" i="1" dirty="0" err="1"/>
              <a:t>tidyverse</a:t>
            </a:r>
            <a:endParaRPr lang="en-US" sz="1800" i="1" dirty="0"/>
          </a:p>
          <a:p>
            <a:pPr lvl="1"/>
            <a:r>
              <a:rPr lang="en-US" sz="1800" dirty="0"/>
              <a:t>Load “</a:t>
            </a:r>
            <a:r>
              <a:rPr lang="en-US" sz="1800" i="1" dirty="0" err="1"/>
              <a:t>tooth_growth.txt</a:t>
            </a:r>
            <a:r>
              <a:rPr lang="en-US" sz="1800" dirty="0"/>
              <a:t>” to </a:t>
            </a:r>
            <a:r>
              <a:rPr lang="en-US" sz="1800" b="1" i="1" dirty="0" err="1"/>
              <a:t>tooth_growth</a:t>
            </a:r>
            <a:r>
              <a:rPr lang="en-US" sz="1800" b="1" i="1" dirty="0"/>
              <a:t> </a:t>
            </a:r>
            <a:r>
              <a:rPr lang="en-US" sz="1800" dirty="0"/>
              <a:t>in R</a:t>
            </a:r>
          </a:p>
          <a:p>
            <a:pPr lvl="1"/>
            <a:r>
              <a:rPr lang="en-US" sz="1800" dirty="0"/>
              <a:t>Inspect the data</a:t>
            </a:r>
          </a:p>
          <a:p>
            <a:pPr lvl="1"/>
            <a:r>
              <a:rPr lang="en-US" sz="1800" dirty="0"/>
              <a:t>Organize the </a:t>
            </a:r>
            <a:r>
              <a:rPr lang="en-US" sz="1800" b="1" i="1" dirty="0" err="1"/>
              <a:t>tooth_growth</a:t>
            </a:r>
            <a:r>
              <a:rPr lang="en-US" sz="1800" b="1" dirty="0"/>
              <a:t> </a:t>
            </a:r>
            <a:r>
              <a:rPr lang="en-US" sz="1800" dirty="0"/>
              <a:t>into the format that </a:t>
            </a:r>
            <a:r>
              <a:rPr lang="en-US" sz="1800" i="1" dirty="0"/>
              <a:t>ggplot2</a:t>
            </a:r>
            <a:r>
              <a:rPr lang="en-US" sz="1800" dirty="0"/>
              <a:t> expects</a:t>
            </a:r>
          </a:p>
          <a:p>
            <a:pPr marL="457200" lvl="1" indent="0">
              <a:buNone/>
            </a:pPr>
            <a:endParaRPr lang="en-US" sz="1800" dirty="0"/>
          </a:p>
          <a:p>
            <a:r>
              <a:rPr lang="en-US" sz="1800" dirty="0"/>
              <a:t>Explanation</a:t>
            </a:r>
          </a:p>
          <a:p>
            <a:pPr lvl="1"/>
            <a:r>
              <a:rPr lang="en-US" sz="1800" dirty="0"/>
              <a:t>The data describes the effect of Vitamin C on tooth growth in Guinea pigs. Three dose levels of Vitamin C (0.5, 1, and 2 mg) with each of two delivery methods [orange juice (OJ) or ascorbic acid (VC)] are used.</a:t>
            </a:r>
          </a:p>
          <a:p>
            <a:pPr lvl="1"/>
            <a:endParaRPr lang="en-US" sz="1800" dirty="0"/>
          </a:p>
          <a:p>
            <a:r>
              <a:rPr lang="en-US" sz="1800" dirty="0"/>
              <a:t>Hint</a:t>
            </a:r>
          </a:p>
          <a:p>
            <a:pPr lvl="1"/>
            <a:r>
              <a:rPr lang="en-US" sz="1800" i="1" dirty="0"/>
              <a:t>gather()</a:t>
            </a:r>
          </a:p>
          <a:p>
            <a:pPr lvl="1"/>
            <a:r>
              <a:rPr lang="en-US" sz="1800" i="1" dirty="0" err="1"/>
              <a:t>pivot_longer</a:t>
            </a:r>
            <a:r>
              <a:rPr lang="en-US" sz="1800" i="1" dirty="0"/>
              <a:t>()</a:t>
            </a:r>
          </a:p>
          <a:p>
            <a:pPr lvl="1"/>
            <a:r>
              <a:rPr lang="en-US" sz="1800" dirty="0"/>
              <a:t>Use</a:t>
            </a:r>
            <a:r>
              <a:rPr lang="en-US" sz="1800" i="1" dirty="0"/>
              <a:t> ‘?</a:t>
            </a:r>
            <a:r>
              <a:rPr lang="en-US" sz="1800" i="1" dirty="0" err="1"/>
              <a:t>pivot_longer</a:t>
            </a:r>
            <a:r>
              <a:rPr lang="en-US" sz="1800" i="1" dirty="0"/>
              <a:t>()’</a:t>
            </a:r>
            <a:r>
              <a:rPr lang="en-US" sz="1800" dirty="0"/>
              <a:t> to look up the function documentation in R</a:t>
            </a:r>
          </a:p>
          <a:p>
            <a:pPr lvl="1"/>
            <a:endParaRPr lang="en-US" dirty="0"/>
          </a:p>
          <a:p>
            <a:r>
              <a:rPr lang="en-US" dirty="0"/>
              <a:t>Bonus</a:t>
            </a:r>
          </a:p>
          <a:p>
            <a:pPr lvl="1"/>
            <a:r>
              <a:rPr lang="en-US" dirty="0"/>
              <a:t>Alternative data reading packages: </a:t>
            </a:r>
            <a:r>
              <a:rPr lang="en-US" i="1" dirty="0" err="1"/>
              <a:t>readr</a:t>
            </a:r>
            <a:r>
              <a:rPr lang="en-US" dirty="0"/>
              <a:t> and </a:t>
            </a:r>
            <a:r>
              <a:rPr lang="en-US" i="1" dirty="0" err="1"/>
              <a:t>data.table</a:t>
            </a:r>
            <a:endParaRPr lang="en-US" i="1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0AF084-C7B2-184F-8961-283AE76090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8768" y="1094104"/>
            <a:ext cx="1620221" cy="3471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72EE0D2-B3A6-0F46-AB26-4A80E97287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8768" y="1601746"/>
            <a:ext cx="4168057" cy="739494"/>
          </a:xfrm>
          <a:prstGeom prst="rect">
            <a:avLst/>
          </a:prstGeom>
        </p:spPr>
      </p:pic>
      <p:sp>
        <p:nvSpPr>
          <p:cNvPr id="7" name="Right Arrow 6">
            <a:extLst>
              <a:ext uri="{FF2B5EF4-FFF2-40B4-BE49-F238E27FC236}">
                <a16:creationId xmlns:a16="http://schemas.microsoft.com/office/drawing/2014/main" id="{7B71BA28-2D4C-E548-A5A5-103B5E586E53}"/>
              </a:ext>
            </a:extLst>
          </p:cNvPr>
          <p:cNvSpPr/>
          <p:nvPr/>
        </p:nvSpPr>
        <p:spPr>
          <a:xfrm rot="5400000">
            <a:off x="9205198" y="2906311"/>
            <a:ext cx="978408" cy="484632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EB2C70B-B23F-2640-9C19-60F55390BD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08663" y="3956014"/>
            <a:ext cx="1970689" cy="1634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5120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928418-D486-5B48-8337-070B56A26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33-35:  Create Your Own Plot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3EBB99-9D06-844F-9864-211FA80904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2505" y="871266"/>
            <a:ext cx="8182803" cy="5986733"/>
          </a:xfrm>
        </p:spPr>
        <p:txBody>
          <a:bodyPr>
            <a:normAutofit/>
          </a:bodyPr>
          <a:lstStyle/>
          <a:p>
            <a:r>
              <a:rPr lang="en-US" sz="1800" dirty="0"/>
              <a:t>Quests</a:t>
            </a:r>
          </a:p>
          <a:p>
            <a:pPr lvl="1"/>
            <a:r>
              <a:rPr lang="en-US" sz="1800" dirty="0"/>
              <a:t>Load “</a:t>
            </a:r>
            <a:r>
              <a:rPr lang="en-US" sz="1800" i="1" dirty="0" err="1"/>
              <a:t>tooth_growth_summary.txt</a:t>
            </a:r>
            <a:r>
              <a:rPr lang="en-US" sz="1800" i="1" dirty="0"/>
              <a:t>” </a:t>
            </a:r>
            <a:r>
              <a:rPr lang="en-US" sz="1800" dirty="0"/>
              <a:t>to </a:t>
            </a:r>
            <a:r>
              <a:rPr lang="en-US" sz="1800" b="1" i="1" dirty="0" err="1"/>
              <a:t>tg_summary</a:t>
            </a:r>
            <a:r>
              <a:rPr lang="en-US" sz="1800" i="1" dirty="0"/>
              <a:t> </a:t>
            </a:r>
            <a:r>
              <a:rPr lang="en-US" sz="1800" dirty="0"/>
              <a:t>in R</a:t>
            </a:r>
          </a:p>
          <a:p>
            <a:pPr lvl="1"/>
            <a:r>
              <a:rPr lang="en-US" sz="1800" dirty="0"/>
              <a:t>Create a connected scatter plot similar to the plot in the lecture slide</a:t>
            </a:r>
          </a:p>
          <a:p>
            <a:pPr lvl="1"/>
            <a:r>
              <a:rPr lang="en-US" sz="1800" dirty="0"/>
              <a:t>(Please do) save the figure object to a variable named “</a:t>
            </a:r>
            <a:r>
              <a:rPr lang="en-US" sz="1800" b="1" i="1" dirty="0"/>
              <a:t>g</a:t>
            </a:r>
            <a:r>
              <a:rPr lang="en-US" sz="1800" dirty="0"/>
              <a:t>”</a:t>
            </a:r>
          </a:p>
          <a:p>
            <a:pPr lvl="1"/>
            <a:r>
              <a:rPr lang="en-US" sz="1800" dirty="0"/>
              <a:t>Draw a bar plot using the new </a:t>
            </a:r>
            <a:r>
              <a:rPr lang="en-US" sz="1800" i="1" dirty="0" err="1"/>
              <a:t>tg_summary</a:t>
            </a:r>
            <a:r>
              <a:rPr lang="en-US" sz="1800" dirty="0"/>
              <a:t> data</a:t>
            </a:r>
          </a:p>
          <a:p>
            <a:pPr lvl="1"/>
            <a:r>
              <a:rPr lang="en-US" sz="1800" dirty="0"/>
              <a:t>Try out different parameters to understand the functions</a:t>
            </a:r>
          </a:p>
          <a:p>
            <a:pPr marL="0" indent="0">
              <a:buNone/>
            </a:pPr>
            <a:endParaRPr lang="en-US" sz="1800" dirty="0"/>
          </a:p>
          <a:p>
            <a:r>
              <a:rPr lang="en-US" sz="1800" dirty="0"/>
              <a:t>Hint</a:t>
            </a:r>
          </a:p>
          <a:p>
            <a:pPr lvl="1"/>
            <a:r>
              <a:rPr lang="en-US" sz="1800" dirty="0"/>
              <a:t>Run this code before visualization</a:t>
            </a:r>
          </a:p>
          <a:p>
            <a:pPr lvl="2"/>
            <a:r>
              <a:rPr lang="en-US" sz="1800" i="1" dirty="0" err="1"/>
              <a:t>tg_summary$dose</a:t>
            </a:r>
            <a:r>
              <a:rPr lang="en-US" sz="1800" i="1" dirty="0"/>
              <a:t> &lt;- factor(</a:t>
            </a:r>
            <a:r>
              <a:rPr lang="en-US" sz="1800" i="1" dirty="0" err="1"/>
              <a:t>tg_summary$dose</a:t>
            </a:r>
            <a:r>
              <a:rPr lang="en-US" sz="1800" i="1" dirty="0"/>
              <a:t>, levels  = c(0.5, 1, 2))</a:t>
            </a:r>
          </a:p>
          <a:p>
            <a:pPr lvl="2"/>
            <a:r>
              <a:rPr lang="en-US" sz="1800" dirty="0"/>
              <a:t>What would happen if you don’t use this line of code?</a:t>
            </a:r>
          </a:p>
          <a:p>
            <a:pPr lvl="1"/>
            <a:r>
              <a:rPr lang="en-US" sz="1800" dirty="0"/>
              <a:t>g &lt;- </a:t>
            </a:r>
            <a:r>
              <a:rPr lang="en-US" sz="1800" dirty="0" err="1"/>
              <a:t>ggplot</a:t>
            </a:r>
            <a:r>
              <a:rPr lang="en-US" sz="1800" dirty="0"/>
              <a:t>() + </a:t>
            </a:r>
            <a:r>
              <a:rPr lang="en-US" sz="1800" dirty="0" err="1"/>
              <a:t>aes</a:t>
            </a:r>
            <a:r>
              <a:rPr lang="en-US" sz="1800" dirty="0"/>
              <a:t>() + </a:t>
            </a:r>
            <a:r>
              <a:rPr lang="en-US" sz="1800" dirty="0" err="1"/>
              <a:t>geom_point</a:t>
            </a:r>
            <a:r>
              <a:rPr lang="en-US" sz="1800" dirty="0"/>
              <a:t>() + </a:t>
            </a:r>
            <a:r>
              <a:rPr lang="en-US" sz="1800" dirty="0" err="1"/>
              <a:t>geom_line</a:t>
            </a:r>
            <a:r>
              <a:rPr lang="en-US" sz="1800" dirty="0"/>
              <a:t>()</a:t>
            </a:r>
          </a:p>
          <a:p>
            <a:pPr lvl="1"/>
            <a:r>
              <a:rPr lang="en-US" sz="1800" dirty="0" err="1"/>
              <a:t>ggplot</a:t>
            </a:r>
            <a:r>
              <a:rPr lang="en-US" sz="1800" dirty="0"/>
              <a:t>(data, </a:t>
            </a:r>
            <a:r>
              <a:rPr lang="en-US" sz="1800" dirty="0" err="1"/>
              <a:t>aes</a:t>
            </a:r>
            <a:r>
              <a:rPr lang="en-US" sz="1800" dirty="0"/>
              <a:t>(x, y, fill)) + </a:t>
            </a:r>
            <a:r>
              <a:rPr lang="en-US" sz="1800" dirty="0" err="1"/>
              <a:t>geom_bar</a:t>
            </a:r>
            <a:r>
              <a:rPr lang="en-US" sz="1800" dirty="0"/>
              <a:t>(stat="identity", color="black", position=</a:t>
            </a:r>
            <a:r>
              <a:rPr lang="en-US" sz="1800" dirty="0" err="1"/>
              <a:t>position_dodge</a:t>
            </a:r>
            <a:r>
              <a:rPr lang="en-US" sz="1800" dirty="0"/>
              <a:t>()) + </a:t>
            </a:r>
            <a:r>
              <a:rPr lang="en-US" sz="1800" dirty="0" err="1"/>
              <a:t>geom_errorbar</a:t>
            </a:r>
            <a:r>
              <a:rPr lang="en-US" sz="1800" dirty="0"/>
              <a:t>(</a:t>
            </a:r>
            <a:r>
              <a:rPr lang="en-US" sz="1800" dirty="0" err="1"/>
              <a:t>aes</a:t>
            </a:r>
            <a:r>
              <a:rPr lang="en-US" sz="1800" dirty="0"/>
              <a:t>(</a:t>
            </a:r>
            <a:r>
              <a:rPr lang="en-US" sz="1800" dirty="0" err="1"/>
              <a:t>ymin</a:t>
            </a:r>
            <a:r>
              <a:rPr lang="en-US" sz="1800" dirty="0"/>
              <a:t>=</a:t>
            </a:r>
            <a:r>
              <a:rPr lang="en-US" sz="1800" dirty="0" err="1"/>
              <a:t>len-sd</a:t>
            </a:r>
            <a:r>
              <a:rPr lang="en-US" sz="1800" dirty="0"/>
              <a:t>, </a:t>
            </a:r>
            <a:r>
              <a:rPr lang="en-US" sz="1800" dirty="0" err="1"/>
              <a:t>ymax</a:t>
            </a:r>
            <a:r>
              <a:rPr lang="en-US" sz="1800" dirty="0"/>
              <a:t>=</a:t>
            </a:r>
            <a:r>
              <a:rPr lang="en-US" sz="1800" dirty="0" err="1"/>
              <a:t>len+sd</a:t>
            </a:r>
            <a:r>
              <a:rPr lang="en-US" sz="1800" dirty="0"/>
              <a:t>), width=.2, position=</a:t>
            </a:r>
            <a:r>
              <a:rPr lang="en-US" sz="1800" dirty="0" err="1"/>
              <a:t>position_dodge</a:t>
            </a:r>
            <a:r>
              <a:rPr lang="en-US" sz="1800" dirty="0"/>
              <a:t>(.9)) </a:t>
            </a:r>
          </a:p>
          <a:p>
            <a:pPr lvl="1"/>
            <a:endParaRPr lang="en-US" sz="1800" dirty="0"/>
          </a:p>
          <a:p>
            <a:r>
              <a:rPr lang="en-US" sz="1800" dirty="0"/>
              <a:t>Bonus</a:t>
            </a:r>
          </a:p>
          <a:p>
            <a:pPr lvl="1"/>
            <a:r>
              <a:rPr lang="en-US" sz="1800" dirty="0"/>
              <a:t>Handling categorical variables: </a:t>
            </a:r>
            <a:r>
              <a:rPr lang="en-US" sz="1800" i="1" dirty="0" err="1"/>
              <a:t>forcats</a:t>
            </a:r>
            <a:endParaRPr lang="en-US" sz="1800" i="1" dirty="0"/>
          </a:p>
          <a:p>
            <a:pPr lvl="1"/>
            <a:endParaRPr lang="en-US" sz="1800" dirty="0"/>
          </a:p>
          <a:p>
            <a:pPr lvl="1"/>
            <a:endParaRPr lang="en-US"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C41D43-1A39-DE47-9F29-BA368068BE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5308" y="1873526"/>
            <a:ext cx="2743200" cy="22162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9056D53-DD56-0440-BD9D-74D73E51A2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50006" y="232667"/>
            <a:ext cx="2168484" cy="14804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D298F0-DB3F-DF4A-AF62-C21CE241A5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37944" y="4500539"/>
            <a:ext cx="3458881" cy="2134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7227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8040F-5652-D446-B0BD-91B1D8C38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44 – Last Warm-up before the Ultimate Challenge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4AE773-D7B3-9943-A364-843FAFB41F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Quest</a:t>
            </a:r>
          </a:p>
          <a:p>
            <a:pPr lvl="1"/>
            <a:r>
              <a:rPr lang="en-US" dirty="0"/>
              <a:t>Customize the </a:t>
            </a:r>
            <a:r>
              <a:rPr lang="en-US" i="1" dirty="0" err="1"/>
              <a:t>ggplot</a:t>
            </a:r>
            <a:r>
              <a:rPr lang="en-US" dirty="0"/>
              <a:t> object </a:t>
            </a:r>
            <a:r>
              <a:rPr lang="en-US" b="1" i="1" dirty="0"/>
              <a:t>g</a:t>
            </a:r>
            <a:r>
              <a:rPr lang="en-US" dirty="0"/>
              <a:t> that you have created</a:t>
            </a:r>
          </a:p>
          <a:p>
            <a:pPr lvl="1"/>
            <a:endParaRPr lang="en-US" dirty="0"/>
          </a:p>
          <a:p>
            <a:r>
              <a:rPr lang="en-US" dirty="0"/>
              <a:t>Hint</a:t>
            </a:r>
          </a:p>
          <a:p>
            <a:pPr lvl="1"/>
            <a:r>
              <a:rPr lang="en-US" i="1" dirty="0"/>
              <a:t>g </a:t>
            </a:r>
            <a:r>
              <a:rPr lang="en-US" dirty="0"/>
              <a:t>+ </a:t>
            </a:r>
            <a:r>
              <a:rPr lang="en-US" dirty="0" err="1"/>
              <a:t>facet_grid</a:t>
            </a:r>
            <a:r>
              <a:rPr lang="en-US" dirty="0"/>
              <a:t>()</a:t>
            </a:r>
          </a:p>
          <a:p>
            <a:pPr lvl="1"/>
            <a:r>
              <a:rPr lang="en-US" i="1" dirty="0"/>
              <a:t>g </a:t>
            </a:r>
            <a:r>
              <a:rPr lang="en-US" dirty="0"/>
              <a:t>+ </a:t>
            </a:r>
            <a:r>
              <a:rPr lang="en-US" dirty="0" err="1"/>
              <a:t>coord_flip</a:t>
            </a:r>
            <a:r>
              <a:rPr lang="en-US" dirty="0"/>
              <a:t>()</a:t>
            </a:r>
          </a:p>
          <a:p>
            <a:pPr lvl="1"/>
            <a:r>
              <a:rPr lang="en-US" i="1" dirty="0"/>
              <a:t>g </a:t>
            </a:r>
            <a:r>
              <a:rPr lang="en-US" dirty="0"/>
              <a:t>+ </a:t>
            </a:r>
            <a:r>
              <a:rPr lang="en-US" dirty="0" err="1"/>
              <a:t>coord_polar</a:t>
            </a:r>
            <a:r>
              <a:rPr lang="en-US" dirty="0"/>
              <a:t>()</a:t>
            </a:r>
          </a:p>
          <a:p>
            <a:pPr lvl="1"/>
            <a:r>
              <a:rPr lang="en-US" i="1" dirty="0"/>
              <a:t>g </a:t>
            </a:r>
            <a:r>
              <a:rPr lang="en-US" dirty="0"/>
              <a:t>+ </a:t>
            </a:r>
            <a:r>
              <a:rPr lang="en-US" dirty="0" err="1"/>
              <a:t>scale_color_manual</a:t>
            </a:r>
            <a:r>
              <a:rPr lang="en-US" dirty="0"/>
              <a:t>(values)</a:t>
            </a:r>
          </a:p>
          <a:p>
            <a:pPr lvl="1"/>
            <a:r>
              <a:rPr lang="en-US" i="1" dirty="0"/>
              <a:t>g </a:t>
            </a:r>
            <a:r>
              <a:rPr lang="en-US" dirty="0"/>
              <a:t>+ scale_y_log10()</a:t>
            </a:r>
          </a:p>
          <a:p>
            <a:pPr lvl="1"/>
            <a:r>
              <a:rPr lang="en-US" i="1" dirty="0"/>
              <a:t>g </a:t>
            </a:r>
            <a:r>
              <a:rPr lang="en-US" dirty="0"/>
              <a:t>+ </a:t>
            </a:r>
            <a:r>
              <a:rPr lang="en-US" dirty="0" err="1"/>
              <a:t>scale_x_discrete</a:t>
            </a:r>
            <a:r>
              <a:rPr lang="en-US" dirty="0"/>
              <a:t>(labels)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1E2E14-3B0C-7A40-B5F8-EF840B95B7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8687" y="1475536"/>
            <a:ext cx="2743200" cy="22162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89A3333-20D7-984A-B430-31DBA1B039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5487" y="1475536"/>
            <a:ext cx="2743200" cy="221623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5DEA71B-6FF8-4544-9781-754781DE24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1617" y="4200241"/>
            <a:ext cx="2743200" cy="22162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467E3C9-9EB1-D54C-AF22-D7452B2B1A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44221" y="4200241"/>
            <a:ext cx="2743200" cy="2216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7691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76C284-D07C-2748-990D-A034EFCB9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53 – Ugliest </a:t>
            </a:r>
            <a:r>
              <a:rPr lang="en-US" i="1" dirty="0" err="1"/>
              <a:t>ggplot</a:t>
            </a:r>
            <a:r>
              <a:rPr lang="en-US" dirty="0"/>
              <a:t> Competition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8B8443-1520-B148-AA84-BEB6E13504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2505" y="1094104"/>
            <a:ext cx="11704320" cy="5318271"/>
          </a:xfrm>
        </p:spPr>
        <p:txBody>
          <a:bodyPr>
            <a:normAutofit/>
          </a:bodyPr>
          <a:lstStyle/>
          <a:p>
            <a:r>
              <a:rPr lang="en-US" dirty="0"/>
              <a:t>Quest</a:t>
            </a:r>
          </a:p>
          <a:p>
            <a:pPr lvl="1"/>
            <a:r>
              <a:rPr lang="en-US" dirty="0"/>
              <a:t>Making an as ugly </a:t>
            </a:r>
            <a:r>
              <a:rPr lang="en-US" i="1" dirty="0" err="1"/>
              <a:t>ggplot</a:t>
            </a:r>
            <a:r>
              <a:rPr lang="en-US" dirty="0"/>
              <a:t> figure as you can  (example attached)</a:t>
            </a:r>
          </a:p>
          <a:p>
            <a:pPr lvl="1"/>
            <a:endParaRPr lang="en-US" dirty="0"/>
          </a:p>
          <a:p>
            <a:r>
              <a:rPr lang="en-US" dirty="0"/>
              <a:t>Google “</a:t>
            </a:r>
            <a:r>
              <a:rPr lang="en-US" i="1" dirty="0"/>
              <a:t>ugliest-</a:t>
            </a:r>
            <a:r>
              <a:rPr lang="en-US" i="1" dirty="0" err="1"/>
              <a:t>ggplot</a:t>
            </a:r>
            <a:r>
              <a:rPr lang="en-US" i="1" dirty="0"/>
              <a:t>-</a:t>
            </a:r>
            <a:r>
              <a:rPr lang="en-US" i="1" dirty="0" err="1"/>
              <a:t>theme.R</a:t>
            </a:r>
            <a:r>
              <a:rPr lang="en-US" i="1" dirty="0"/>
              <a:t>  GitHub</a:t>
            </a:r>
            <a:r>
              <a:rPr lang="en-US" dirty="0"/>
              <a:t>”</a:t>
            </a:r>
          </a:p>
          <a:p>
            <a:endParaRPr lang="en-US" dirty="0"/>
          </a:p>
          <a:p>
            <a:r>
              <a:rPr lang="en-US" dirty="0"/>
              <a:t>Try out these </a:t>
            </a:r>
            <a:r>
              <a:rPr lang="en-US" i="1" dirty="0" err="1"/>
              <a:t>ggplot</a:t>
            </a:r>
            <a:r>
              <a:rPr lang="en-US" i="1" dirty="0"/>
              <a:t> theme()</a:t>
            </a:r>
            <a:r>
              <a:rPr lang="en-US" dirty="0"/>
              <a:t> configurations </a:t>
            </a:r>
          </a:p>
          <a:p>
            <a:pPr lvl="1"/>
            <a:r>
              <a:rPr lang="en-US" dirty="0" err="1"/>
              <a:t>plot.background</a:t>
            </a:r>
            <a:r>
              <a:rPr lang="en-US" dirty="0"/>
              <a:t>, </a:t>
            </a:r>
            <a:r>
              <a:rPr lang="en-US" dirty="0" err="1"/>
              <a:t>plot.title</a:t>
            </a:r>
            <a:r>
              <a:rPr lang="en-US" dirty="0"/>
              <a:t>, </a:t>
            </a:r>
            <a:r>
              <a:rPr lang="en-US" dirty="0" err="1"/>
              <a:t>plot.subtitle</a:t>
            </a:r>
            <a:r>
              <a:rPr lang="en-US" dirty="0"/>
              <a:t>, </a:t>
            </a:r>
            <a:r>
              <a:rPr lang="en-US" dirty="0" err="1"/>
              <a:t>plot.caption</a:t>
            </a:r>
            <a:endParaRPr lang="en-US" dirty="0"/>
          </a:p>
          <a:p>
            <a:pPr lvl="1"/>
            <a:r>
              <a:rPr lang="en-US" dirty="0" err="1"/>
              <a:t>panel.background</a:t>
            </a:r>
            <a:r>
              <a:rPr lang="en-US" dirty="0"/>
              <a:t>, </a:t>
            </a:r>
            <a:r>
              <a:rPr lang="en-US" dirty="0" err="1"/>
              <a:t>panel.border</a:t>
            </a:r>
            <a:r>
              <a:rPr lang="en-US" dirty="0"/>
              <a:t>, </a:t>
            </a:r>
            <a:r>
              <a:rPr lang="en-US" dirty="0" err="1"/>
              <a:t>panel.grid.major.x</a:t>
            </a:r>
            <a:r>
              <a:rPr lang="en-US" dirty="0"/>
              <a:t>, </a:t>
            </a:r>
            <a:r>
              <a:rPr lang="en-US" dirty="0" err="1"/>
              <a:t>panel.grid.minor.x</a:t>
            </a:r>
            <a:r>
              <a:rPr lang="en-US" dirty="0"/>
              <a:t>, </a:t>
            </a:r>
            <a:r>
              <a:rPr lang="en-US" dirty="0" err="1"/>
              <a:t>panel.grid.minor.y</a:t>
            </a:r>
            <a:endParaRPr lang="en-US" dirty="0"/>
          </a:p>
          <a:p>
            <a:pPr lvl="1"/>
            <a:r>
              <a:rPr lang="en-US" dirty="0" err="1"/>
              <a:t>axis.title.x</a:t>
            </a:r>
            <a:r>
              <a:rPr lang="en-US" dirty="0"/>
              <a:t>, </a:t>
            </a:r>
            <a:r>
              <a:rPr lang="en-US" dirty="0" err="1"/>
              <a:t>axis.title.y</a:t>
            </a:r>
            <a:r>
              <a:rPr lang="en-US" dirty="0"/>
              <a:t>, </a:t>
            </a:r>
            <a:r>
              <a:rPr lang="en-US" dirty="0" err="1"/>
              <a:t>axis.text</a:t>
            </a:r>
            <a:r>
              <a:rPr lang="en-US" dirty="0"/>
              <a:t>, </a:t>
            </a:r>
            <a:r>
              <a:rPr lang="en-US" dirty="0" err="1"/>
              <a:t>axis.text.x.bottom</a:t>
            </a:r>
            <a:endParaRPr lang="en-US" dirty="0"/>
          </a:p>
          <a:p>
            <a:pPr lvl="1"/>
            <a:r>
              <a:rPr lang="en-US" dirty="0" err="1"/>
              <a:t>strip.background</a:t>
            </a:r>
            <a:r>
              <a:rPr lang="en-US" dirty="0"/>
              <a:t>, </a:t>
            </a:r>
            <a:r>
              <a:rPr lang="en-US" dirty="0" err="1"/>
              <a:t>strip.text.y</a:t>
            </a:r>
            <a:r>
              <a:rPr lang="en-US" dirty="0"/>
              <a:t>, </a:t>
            </a:r>
            <a:r>
              <a:rPr lang="en-US" dirty="0" err="1"/>
              <a:t>strip.placement</a:t>
            </a:r>
            <a:endParaRPr lang="en-US" dirty="0"/>
          </a:p>
          <a:p>
            <a:pPr lvl="1"/>
            <a:r>
              <a:rPr lang="en-US" dirty="0" err="1"/>
              <a:t>legend.background</a:t>
            </a:r>
            <a:r>
              <a:rPr lang="en-US" dirty="0"/>
              <a:t>, </a:t>
            </a:r>
            <a:r>
              <a:rPr lang="en-US" dirty="0" err="1"/>
              <a:t>legend.key</a:t>
            </a:r>
            <a:r>
              <a:rPr lang="en-US" dirty="0"/>
              <a:t>, </a:t>
            </a:r>
            <a:r>
              <a:rPr lang="en-US" dirty="0" err="1"/>
              <a:t>legend.direction</a:t>
            </a:r>
            <a:r>
              <a:rPr lang="en-US" dirty="0"/>
              <a:t>, </a:t>
            </a:r>
            <a:r>
              <a:rPr lang="en-US" dirty="0" err="1"/>
              <a:t>legend.position</a:t>
            </a:r>
            <a:r>
              <a:rPr lang="en-US" dirty="0"/>
              <a:t>, </a:t>
            </a:r>
            <a:r>
              <a:rPr lang="en-US" dirty="0" err="1"/>
              <a:t>legend.justification</a:t>
            </a:r>
            <a:r>
              <a:rPr lang="en-US" dirty="0"/>
              <a:t>, </a:t>
            </a:r>
            <a:r>
              <a:rPr lang="en-US" dirty="0" err="1"/>
              <a:t>legend.title</a:t>
            </a:r>
            <a:r>
              <a:rPr lang="en-US" dirty="0"/>
              <a:t>, </a:t>
            </a:r>
            <a:r>
              <a:rPr lang="en-US" dirty="0" err="1"/>
              <a:t>legend.text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Don’t forget other </a:t>
            </a:r>
            <a:r>
              <a:rPr lang="en-US" i="1" dirty="0" err="1"/>
              <a:t>geom</a:t>
            </a:r>
            <a:r>
              <a:rPr lang="en-US" i="1" dirty="0"/>
              <a:t>_* </a:t>
            </a:r>
            <a:r>
              <a:rPr lang="en-US" dirty="0"/>
              <a:t>and </a:t>
            </a:r>
            <a:r>
              <a:rPr lang="en-US" i="1" dirty="0"/>
              <a:t>scale_*_*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F3E4E8-099D-A84C-A07F-A2B14EA543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4714" y="-1"/>
            <a:ext cx="3447306" cy="278507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ABC7D48-807B-6348-BF3F-900C7E47AA27}"/>
              </a:ext>
            </a:extLst>
          </p:cNvPr>
          <p:cNvSpPr txBox="1"/>
          <p:nvPr/>
        </p:nvSpPr>
        <p:spPr>
          <a:xfrm>
            <a:off x="7204737" y="6581001"/>
            <a:ext cx="49872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https://gist.github.com/emilyriederer/2bf4f67d7e198f8359b61706c82e42ee</a:t>
            </a:r>
          </a:p>
        </p:txBody>
      </p:sp>
    </p:spTree>
    <p:extLst>
      <p:ext uri="{BB962C8B-B14F-4D97-AF65-F5344CB8AC3E}">
        <p14:creationId xmlns:p14="http://schemas.microsoft.com/office/powerpoint/2010/main" val="39748626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271</TotalTime>
  <Words>798</Words>
  <Application>Microsoft Macintosh PowerPoint</Application>
  <PresentationFormat>Widescreen</PresentationFormat>
  <Paragraphs>80</Paragraphs>
  <Slides>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GCB533 Session 2</vt:lpstr>
      <vt:lpstr>Slide 17-20:  Loading and Organize Data in R</vt:lpstr>
      <vt:lpstr>Slide 33-35:  Create Your Own Plot</vt:lpstr>
      <vt:lpstr>Slide 44 – Last Warm-up before the Ultimate Challenge</vt:lpstr>
      <vt:lpstr>Slide 53 – Ugliest ggplot Competition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Binglan Li</dc:creator>
  <cp:lastModifiedBy>Binglan Li</cp:lastModifiedBy>
  <cp:revision>24</cp:revision>
  <dcterms:created xsi:type="dcterms:W3CDTF">2020-08-20T21:39:55Z</dcterms:created>
  <dcterms:modified xsi:type="dcterms:W3CDTF">2020-08-21T18:26:21Z</dcterms:modified>
</cp:coreProperties>
</file>